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81200" y="685800"/>
            <a:ext cx="5207635" cy="53065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latin typeface="Times New Roman"/>
                <a:cs typeface="Times New Roman"/>
              </a:rPr>
              <a:t>READING </a:t>
            </a:r>
            <a:r>
              <a:rPr b="1" dirty="0">
                <a:latin typeface="Times New Roman"/>
                <a:cs typeface="Times New Roman"/>
              </a:rPr>
              <a:t>: </a:t>
            </a:r>
            <a:r>
              <a:rPr b="1" spc="-5" dirty="0">
                <a:latin typeface="Times New Roman"/>
                <a:cs typeface="Times New Roman"/>
              </a:rPr>
              <a:t>Narrative </a:t>
            </a:r>
            <a:r>
              <a:rPr b="1" dirty="0">
                <a:latin typeface="Times New Roman"/>
                <a:cs typeface="Times New Roman"/>
              </a:rPr>
              <a:t>&amp;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spc="-10" dirty="0" smtClean="0">
                <a:latin typeface="Times New Roman"/>
                <a:cs typeface="Times New Roman"/>
              </a:rPr>
              <a:t>Recount</a:t>
            </a:r>
            <a:r>
              <a:rPr lang="en-US" b="0" spc="-10" dirty="0" smtClean="0">
                <a:latin typeface="Times New Roman"/>
                <a:cs typeface="Times New Roman"/>
              </a:rPr>
              <a:t/>
            </a:r>
            <a:br>
              <a:rPr lang="en-US" b="0" spc="-10" dirty="0" smtClean="0">
                <a:latin typeface="Times New Roman"/>
                <a:cs typeface="Times New Roman"/>
              </a:rPr>
            </a:br>
            <a:r>
              <a:rPr lang="en-GB" sz="5400" b="1" spc="-5" dirty="0" smtClean="0">
                <a:cs typeface="Calibri"/>
              </a:rPr>
              <a:t>By</a:t>
            </a:r>
            <a:r>
              <a:rPr lang="en-GB" b="1" spc="-5" dirty="0" smtClean="0">
                <a:cs typeface="Calibri"/>
              </a:rPr>
              <a:t/>
            </a:r>
            <a:br>
              <a:rPr lang="en-GB" b="1" spc="-5" dirty="0" smtClean="0">
                <a:cs typeface="Calibri"/>
              </a:rPr>
            </a:br>
            <a:r>
              <a:rPr lang="en-GB" sz="6000" b="1" spc="-5" dirty="0" smtClean="0">
                <a:cs typeface="Calibri"/>
              </a:rPr>
              <a:t>Tanveer Ahmed</a:t>
            </a:r>
            <a:br>
              <a:rPr lang="en-GB" sz="6000" b="1" spc="-5" dirty="0" smtClean="0">
                <a:cs typeface="Calibri"/>
              </a:rPr>
            </a:br>
            <a:r>
              <a:rPr lang="en-GB" sz="5400" b="1" spc="-5" dirty="0" smtClean="0">
                <a:cs typeface="Calibri"/>
              </a:rPr>
              <a:t>Visiting Lecturer</a:t>
            </a:r>
            <a:r>
              <a:rPr lang="en-GB" sz="6000" b="1" spc="-5" dirty="0" smtClean="0">
                <a:cs typeface="Calibri"/>
              </a:rPr>
              <a:t/>
            </a:r>
            <a:br>
              <a:rPr lang="en-GB" sz="6000" b="1" spc="-5" dirty="0" smtClean="0">
                <a:cs typeface="Calibri"/>
              </a:rPr>
            </a:br>
            <a:r>
              <a:rPr lang="en-GB" b="1" spc="-5" dirty="0" smtClean="0">
                <a:cs typeface="Calibri"/>
              </a:rPr>
              <a:t>The Islamia University of Bahawalpur</a:t>
            </a:r>
            <a:endParaRPr b="0" spc="-1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15029" y="305942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48100" y="46278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4239" y="4902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38600" y="59359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95400" y="4876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19350" y="61976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4800" y="37338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192020" y="45212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8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3205" y="952500"/>
            <a:ext cx="503999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NARRATIVE</a:t>
            </a:r>
            <a:r>
              <a:rPr sz="3200" b="1" spc="-1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325370"/>
            <a:ext cx="2823210" cy="4379404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Romance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Adventure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Legend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4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Fabel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Myth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Folktale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Mysteries,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Fantasy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550"/>
              </a:spcBef>
              <a:buSzPct val="75000"/>
              <a:buFont typeface="Symbol"/>
              <a:buChar char=""/>
              <a:tabLst>
                <a:tab pos="354965" algn="l"/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Science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Realistic  fiction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12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THE PURPOSE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DIRECT SPEECH</a:t>
            </a:r>
            <a:r>
              <a:rPr sz="32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2771140"/>
            <a:ext cx="657669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show the real words of the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speaker.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7485">
              <a:lnSpc>
                <a:spcPct val="100000"/>
              </a:lnSpc>
              <a:spcBef>
                <a:spcPts val="100"/>
              </a:spcBef>
              <a:tabLst>
                <a:tab pos="7441565" algn="l"/>
              </a:tabLst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3200" b="1" spc="-15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15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3200" b="1" spc="-2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sz="3200" b="1" spc="-15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10">
                <a:latin typeface="Times New Roman" pitchFamily="18" charset="0"/>
                <a:cs typeface="Times New Roman" pitchFamily="18" charset="0"/>
              </a:rPr>
              <a:t>EP</a:t>
            </a:r>
            <a:r>
              <a:rPr sz="32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 spc="-15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2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-1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>
                <a:latin typeface="Times New Roman" pitchFamily="18" charset="0"/>
                <a:cs typeface="Times New Roman" pitchFamily="18" charset="0"/>
              </a:rPr>
              <a:t>D</a:t>
            </a:r>
            <a:r>
              <a:rPr sz="3200" b="1" spc="-5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smtClean="0">
                <a:latin typeface="Times New Roman" pitchFamily="18" charset="0"/>
                <a:cs typeface="Times New Roman" pitchFamily="18" charset="0"/>
              </a:rPr>
              <a:t>SPEE</a:t>
            </a:r>
            <a:r>
              <a:rPr sz="3200" b="1" spc="-15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H: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731770"/>
            <a:ext cx="7510780" cy="2889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556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told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her that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couldn’t eat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bananas.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204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morning they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asked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her how she had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slept.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204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She answered that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name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Snow</a:t>
            </a:r>
            <a:r>
              <a:rPr sz="240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white.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marR="1045844" indent="-355600">
              <a:lnSpc>
                <a:spcPct val="170500"/>
              </a:lnSpc>
              <a:spcBef>
                <a:spcPts val="1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She said that she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wanted 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leave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 al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seven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dwarfs.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8400" y="762000"/>
            <a:ext cx="43167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5" dirty="0">
                <a:latin typeface="Times New Roman" pitchFamily="18" charset="0"/>
                <a:cs typeface="Times New Roman" pitchFamily="18" charset="0"/>
              </a:rPr>
              <a:t>ADVERB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sz="3200" b="1" spc="-10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0739" y="2672080"/>
            <a:ext cx="4716780" cy="2375009"/>
          </a:xfrm>
          <a:prstGeom prst="rect">
            <a:avLst/>
          </a:prstGeom>
        </p:spPr>
        <p:txBody>
          <a:bodyPr vert="horz" wrap="square" lIns="0" tIns="116840" rIns="0" bIns="0" rtlCol="0">
            <a:spAutoFit/>
          </a:bodyPr>
          <a:lstStyle/>
          <a:p>
            <a:pPr marL="471170" indent="-458470">
              <a:lnSpc>
                <a:spcPct val="100000"/>
              </a:lnSpc>
              <a:spcBef>
                <a:spcPts val="920"/>
              </a:spcBef>
              <a:buSzPct val="74242"/>
              <a:buFont typeface="Symbol"/>
              <a:buChar char=""/>
              <a:tabLst>
                <a:tab pos="470534" algn="l"/>
                <a:tab pos="47117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Once upon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time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71170" indent="-458470">
              <a:lnSpc>
                <a:spcPct val="100000"/>
              </a:lnSpc>
              <a:spcBef>
                <a:spcPts val="820"/>
              </a:spcBef>
              <a:buSzPct val="74242"/>
              <a:buFont typeface="Symbol"/>
              <a:buChar char=""/>
              <a:tabLst>
                <a:tab pos="470534" algn="l"/>
                <a:tab pos="47117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Long time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ago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71170" indent="-458470">
              <a:lnSpc>
                <a:spcPct val="100000"/>
              </a:lnSpc>
              <a:spcBef>
                <a:spcPts val="820"/>
              </a:spcBef>
              <a:buSzPct val="74242"/>
              <a:buFont typeface="Symbol"/>
              <a:buChar char=""/>
              <a:tabLst>
                <a:tab pos="470534" algn="l"/>
                <a:tab pos="47117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Once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71170" indent="-458470">
              <a:lnSpc>
                <a:spcPct val="100000"/>
              </a:lnSpc>
              <a:spcBef>
                <a:spcPts val="830"/>
              </a:spcBef>
              <a:buSzPct val="74242"/>
              <a:buFont typeface="Symbol"/>
              <a:buChar char=""/>
              <a:tabLst>
                <a:tab pos="470534" algn="l"/>
                <a:tab pos="47117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One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day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71170" indent="-458470">
              <a:lnSpc>
                <a:spcPct val="100000"/>
              </a:lnSpc>
              <a:spcBef>
                <a:spcPts val="820"/>
              </a:spcBef>
              <a:buSzPct val="74242"/>
              <a:buFont typeface="Symbol"/>
              <a:buChar char=""/>
              <a:tabLst>
                <a:tab pos="470534" algn="l"/>
                <a:tab pos="47117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One Sunday</a:t>
            </a:r>
            <a:r>
              <a:rPr sz="2400" b="1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morning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152400"/>
            <a:ext cx="83820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19445" algn="l"/>
              </a:tabLst>
            </a:pPr>
            <a:r>
              <a:rPr sz="3200" spc="-2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EX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3200" spc="-5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>
                <a:latin typeface="Times New Roman" pitchFamily="18" charset="0"/>
                <a:cs typeface="Times New Roman" pitchFamily="18" charset="0"/>
              </a:rPr>
              <a:t>F</a:t>
            </a:r>
            <a:r>
              <a:rPr sz="3200" spc="-15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5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spc="-15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spc="-5" smtClean="0">
                <a:latin typeface="Times New Roman" pitchFamily="18" charset="0"/>
                <a:cs typeface="Times New Roman" pitchFamily="18" charset="0"/>
              </a:rPr>
              <a:t>RR</a:t>
            </a:r>
            <a:r>
              <a:rPr sz="3200" spc="-15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spc="-2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spc="5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3200" spc="-1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sz="3200" smtClean="0">
                <a:latin typeface="Times New Roman" pitchFamily="18" charset="0"/>
                <a:cs typeface="Times New Roman" pitchFamily="18" charset="0"/>
              </a:rPr>
              <a:t>E: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0739" y="990600"/>
            <a:ext cx="3938270" cy="3624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3913"/>
              <a:buFont typeface="Symbol"/>
              <a:buChar char=""/>
              <a:tabLst>
                <a:tab pos="35560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CINDERELLA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1950"/>
              </a:spcBef>
              <a:buSzPct val="73913"/>
              <a:buFont typeface="Symbol"/>
              <a:buChar char=""/>
              <a:tabLst>
                <a:tab pos="35560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THE ROMEO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b="1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JULIET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1950"/>
              </a:spcBef>
              <a:buSzPct val="73913"/>
              <a:buFont typeface="Symbol"/>
              <a:buChar char=""/>
              <a:tabLst>
                <a:tab pos="35560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HERCULES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1950"/>
              </a:spcBef>
              <a:buSzPct val="73913"/>
              <a:buFont typeface="Symbol"/>
              <a:buChar char=""/>
              <a:tabLst>
                <a:tab pos="35560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FOX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b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BIRD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1950"/>
              </a:spcBef>
              <a:buSzPct val="73913"/>
              <a:buFont typeface="Symbol"/>
              <a:buChar char=""/>
              <a:tabLst>
                <a:tab pos="35560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SILVER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FISH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83638" y="4495800"/>
            <a:ext cx="3464561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0010">
              <a:lnSpc>
                <a:spcPct val="149600"/>
              </a:lnSpc>
              <a:spcBef>
                <a:spcPts val="100"/>
              </a:spcBef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JACK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b="1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BEANSTALK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3650" y="5715000"/>
            <a:ext cx="277495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SMART</a:t>
            </a:r>
            <a:r>
              <a:rPr sz="2400" b="1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PARROT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1" y="1303020"/>
            <a:ext cx="8305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99335" algn="l"/>
              </a:tabLst>
            </a:pPr>
            <a:r>
              <a:rPr sz="3200" b="1" spc="-1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b="1" spc="-15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b="1" spc="-15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RO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T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139" y="2462529"/>
            <a:ext cx="7569200" cy="2634376"/>
          </a:xfrm>
          <a:prstGeom prst="rect">
            <a:avLst/>
          </a:prstGeom>
        </p:spPr>
        <p:txBody>
          <a:bodyPr vert="horz" wrap="square" lIns="0" tIns="287020" rIns="0" bIns="0" rtlCol="0">
            <a:spAutoFit/>
          </a:bodyPr>
          <a:lstStyle/>
          <a:p>
            <a:pPr marL="154940">
              <a:lnSpc>
                <a:spcPct val="100000"/>
              </a:lnSpc>
              <a:spcBef>
                <a:spcPts val="226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(ORIENTATION)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85750" marR="5080" indent="-273050">
              <a:lnSpc>
                <a:spcPct val="130000"/>
              </a:lnSpc>
              <a:spcBef>
                <a:spcPts val="755"/>
              </a:spcBef>
            </a:pPr>
            <a:r>
              <a:rPr sz="2400" spc="1792" baseline="9259" dirty="0">
                <a:latin typeface="Times New Roman" pitchFamily="18" charset="0"/>
                <a:cs typeface="Times New Roman" pitchFamily="18" charset="0"/>
              </a:rPr>
              <a:t></a:t>
            </a:r>
            <a:r>
              <a:rPr sz="2400" spc="-127" baseline="925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Once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upon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time, a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man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had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wonderful parrot. </a:t>
            </a:r>
            <a:r>
              <a:rPr sz="2400" spc="-229" dirty="0">
                <a:latin typeface="Times New Roman" pitchFamily="18" charset="0"/>
                <a:cs typeface="Times New Roman" pitchFamily="18" charset="0"/>
              </a:rPr>
              <a:t>There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was no other parrot like it. The parrot could say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every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word, except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word.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parrot could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say the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name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master. The name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its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master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was  Bambang.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381000"/>
            <a:ext cx="636524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(COMPLICATION)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2209800"/>
            <a:ext cx="8268970" cy="372916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227329" algn="just">
              <a:lnSpc>
                <a:spcPts val="2460"/>
              </a:lnSpc>
              <a:spcBef>
                <a:spcPts val="330"/>
              </a:spcBef>
            </a:pP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man felt excited having the smartest parrot but he could  not understand why the parrot would not say his name  Bambang.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man tried to teach the bird 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say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Bambang,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however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bird kept not saying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word.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932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first,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man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nice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bird but then he got very  angry. “You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stupid,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idiot bird!” pointed the man to the parrot.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“Why  can’t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say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word?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Say Bambang!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will kill you” the man  said angrily. Although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tried hard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teach, the parrot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would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not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say it.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Then the man got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angry and shouted to the bird over and  over; “Say Bambang or I’ll kill you”. The bird kept not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say the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word of Bambang.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533401" y="990600"/>
            <a:ext cx="8064498" cy="255929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marR="69850" indent="22860" algn="just">
              <a:lnSpc>
                <a:spcPct val="83800"/>
              </a:lnSpc>
              <a:spcBef>
                <a:spcPts val="605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One day, after he had been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trying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times  to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bird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say Bambang,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man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really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got very angry.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could not bear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it.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picked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parrot 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threw it into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house.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80" algn="just">
              <a:lnSpc>
                <a:spcPct val="83800"/>
              </a:lnSpc>
              <a:spcBef>
                <a:spcPts val="5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four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old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for next dinner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“You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 stupid 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chickens. Just stay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with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them”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Said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man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angrily.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Then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continued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humble; “You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know,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cut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my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meal.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Next it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 your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turn,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will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eat you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too, stupid idiot parrot”. After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 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left the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house.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0400" y="457200"/>
            <a:ext cx="3098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RESOLUTION)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8839" y="2354579"/>
            <a:ext cx="7482840" cy="2103909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 marR="5080" indent="53340" algn="just">
              <a:lnSpc>
                <a:spcPct val="92900"/>
              </a:lnSpc>
              <a:spcBef>
                <a:spcPts val="335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next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day,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man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came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back 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house.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opened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door and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was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very surprised.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could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not believe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he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saw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house. There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three  death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 the floor. At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moment,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 parrot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standing proudly 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screaming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  the last old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chicken;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“Say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Bambang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I’ll kill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you”.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9396" y="775970"/>
            <a:ext cx="385000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RE</a:t>
            </a:r>
            <a:r>
              <a:rPr sz="3200" b="1" spc="-15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OU</a:t>
            </a:r>
            <a:r>
              <a:rPr sz="3200" b="1" spc="-15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T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4560" y="2791459"/>
            <a:ext cx="7076440" cy="10137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1620" baseline="12731" dirty="0">
                <a:latin typeface="Times New Roman" pitchFamily="18" charset="0"/>
                <a:cs typeface="Times New Roman" pitchFamily="18" charset="0"/>
              </a:rPr>
              <a:t></a:t>
            </a:r>
            <a:r>
              <a:rPr sz="2400" spc="-480" baseline="1273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PURPOSE :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1790" marR="5080" algn="just">
              <a:lnSpc>
                <a:spcPct val="170700"/>
              </a:lnSpc>
              <a:spcBef>
                <a:spcPts val="5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retell/report the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event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happened</a:t>
            </a:r>
            <a:r>
              <a:rPr sz="2400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past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8830" y="1026159"/>
            <a:ext cx="501777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71600" algn="l"/>
                <a:tab pos="4852035" algn="l"/>
              </a:tabLst>
            </a:pPr>
            <a:r>
              <a:rPr sz="3200" b="1" spc="-2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sz="3200" b="1" spc="-10" smtClean="0">
                <a:latin typeface="Times New Roman" pitchFamily="18" charset="0"/>
                <a:cs typeface="Times New Roman" pitchFamily="18" charset="0"/>
              </a:rPr>
              <a:t>PE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3200" b="1" spc="-15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1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15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b="1" spc="-5">
                <a:latin typeface="Times New Roman" pitchFamily="18" charset="0"/>
                <a:cs typeface="Times New Roman" pitchFamily="18" charset="0"/>
              </a:rPr>
              <a:t>D</a:t>
            </a:r>
            <a:r>
              <a:rPr sz="32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sz="3200" b="1" spc="-5"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b="1">
                <a:latin typeface="Times New Roman" pitchFamily="18" charset="0"/>
                <a:cs typeface="Times New Roman" pitchFamily="18" charset="0"/>
              </a:rPr>
              <a:t>G</a:t>
            </a:r>
            <a:r>
              <a:rPr sz="3200" b="1" spc="-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2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-10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T: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5800" y="2514600"/>
            <a:ext cx="2682239" cy="41126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600"/>
              </a:lnSpc>
              <a:spcBef>
                <a:spcPts val="100"/>
              </a:spcBef>
            </a:pP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NARRATIVE 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RECOUNT  PROCEDURE 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SPOOF  REPORT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NEWS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ITEM  DISCUSSION  DESCRIPTIVE  EXPL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b="1" spc="-6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N 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EXPOSITION  REVIEW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81400" y="2819400"/>
            <a:ext cx="5105400" cy="3657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3150" y="965200"/>
            <a:ext cx="690689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ORGANIZATION OF THE TEXT</a:t>
            </a:r>
            <a:r>
              <a:rPr sz="3200" b="1" spc="-1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139" y="3218179"/>
            <a:ext cx="3283585" cy="17363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ORIENTATION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7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EVENTS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8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REORIENTATION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3590" y="948690"/>
            <a:ext cx="45758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FORMS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OF RECOUNT</a:t>
            </a:r>
            <a:r>
              <a:rPr sz="3200" b="1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428239"/>
            <a:ext cx="243840" cy="2876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700" spc="785" dirty="0">
                <a:latin typeface="Symbol"/>
                <a:cs typeface="Symbol"/>
              </a:rPr>
              <a:t>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3525520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810" dirty="0">
                <a:latin typeface="Symbol"/>
                <a:cs typeface="Symbol"/>
              </a:rPr>
              <a:t>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39" y="4630420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810" dirty="0">
                <a:latin typeface="Symbol"/>
                <a:cs typeface="Symbol"/>
              </a:rPr>
              <a:t>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6939" y="5367020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810" dirty="0">
                <a:latin typeface="Symbol"/>
                <a:cs typeface="Symbol"/>
              </a:rPr>
              <a:t>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58569" y="2397759"/>
            <a:ext cx="6541134" cy="3997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RECOUNT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97790" marR="102235" indent="-85090">
              <a:lnSpc>
                <a:spcPct val="100699"/>
              </a:lnSpc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retells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writer’s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personal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experience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in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past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99060">
              <a:lnSpc>
                <a:spcPct val="100000"/>
              </a:lnSpc>
              <a:spcBef>
                <a:spcPts val="2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FACTUAL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RECOUNT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97790" marR="1122045" indent="-85090">
              <a:lnSpc>
                <a:spcPct val="100699"/>
              </a:lnSpc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retells 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event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that has actually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happened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past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99060">
              <a:lnSpc>
                <a:spcPct val="100000"/>
              </a:lnSpc>
              <a:spcBef>
                <a:spcPts val="2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IMAGINATIVE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RECOUNT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99060" marR="464820" indent="-86360">
              <a:lnSpc>
                <a:spcPct val="100699"/>
              </a:lnSpc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retells an imaginary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event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past  HISTORICAL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RECOUNT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3970" marR="5080" indent="-1270">
              <a:lnSpc>
                <a:spcPct val="79900"/>
              </a:lnSpc>
              <a:spcBef>
                <a:spcPts val="595"/>
              </a:spcBef>
              <a:tabLst>
                <a:tab pos="6069965" algn="l"/>
              </a:tabLst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et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ll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hi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 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ven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app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 in	the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past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85344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15155" algn="l"/>
              </a:tabLst>
            </a:pPr>
            <a:r>
              <a:rPr sz="3200" b="1" spc="-2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1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ES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5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>
                <a:latin typeface="Times New Roman" pitchFamily="18" charset="0"/>
                <a:cs typeface="Times New Roman" pitchFamily="18" charset="0"/>
              </a:rPr>
              <a:t>F</a:t>
            </a:r>
            <a:r>
              <a:rPr sz="3200" b="1" spc="-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454909"/>
            <a:ext cx="4012565" cy="37676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DIARIES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8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JOURNALS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7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BIOGRAPHIES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8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LETTERS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7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AUTOBIOGRAPHIES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8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HISTORICAL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EVENTS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4600" y="304800"/>
            <a:ext cx="50165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18410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LINGUISTIC	FEATURES</a:t>
            </a:r>
            <a:r>
              <a:rPr sz="3200" b="1" spc="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idx="1"/>
          </p:nvPr>
        </p:nvSpPr>
        <p:spPr>
          <a:xfrm>
            <a:off x="2514600" y="1600200"/>
            <a:ext cx="6248400" cy="2744597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449580" algn="l"/>
                <a:tab pos="942340" algn="l"/>
                <a:tab pos="1863725" algn="l"/>
                <a:tab pos="2436495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S	+	V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2	+	O</a:t>
            </a:r>
          </a:p>
          <a:p>
            <a:pPr marL="12700" marR="133985" indent="54610">
              <a:lnSpc>
                <a:spcPts val="3329"/>
              </a:lnSpc>
              <a:spcBef>
                <a:spcPts val="204"/>
              </a:spcBef>
            </a:pPr>
            <a:r>
              <a:rPr sz="2400" spc="5" dirty="0">
                <a:latin typeface="Times New Roman" pitchFamily="18" charset="0"/>
                <a:cs typeface="Times New Roman" pitchFamily="18" charset="0"/>
              </a:rPr>
              <a:t>My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father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died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was</a:t>
            </a:r>
            <a:r>
              <a:rPr sz="2400" i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child.</a:t>
            </a:r>
          </a:p>
          <a:p>
            <a:pPr marL="12700" marR="5080">
              <a:lnSpc>
                <a:spcPts val="3329"/>
              </a:lnSpc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Last Sunday morning,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my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family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I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went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Ragunan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zoo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together.</a:t>
            </a:r>
          </a:p>
          <a:p>
            <a:pPr marL="12700" marR="182245">
              <a:lnSpc>
                <a:spcPts val="3329"/>
              </a:lnSpc>
            </a:pPr>
            <a:r>
              <a:rPr sz="2400" spc="5" dirty="0">
                <a:latin typeface="Times New Roman" pitchFamily="18" charset="0"/>
                <a:cs typeface="Times New Roman" pitchFamily="18" charset="0"/>
              </a:rPr>
              <a:t>We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played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football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day.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Fenny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didn’t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feel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well</a:t>
            </a:r>
            <a:r>
              <a:rPr sz="2400" spc="-1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3834" y="1295400"/>
            <a:ext cx="1343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50" spc="1177" baseline="13071" dirty="0">
                <a:latin typeface="Symbol"/>
                <a:cs typeface="Symbol"/>
              </a:rPr>
              <a:t></a:t>
            </a:r>
            <a:r>
              <a:rPr sz="2550" spc="697" baseline="13071" dirty="0">
                <a:latin typeface="Times New Roman"/>
                <a:cs typeface="Times New Roman"/>
              </a:rPr>
              <a:t> </a:t>
            </a:r>
            <a:r>
              <a:rPr sz="2300" b="1" dirty="0">
                <a:latin typeface="Arial"/>
                <a:cs typeface="Arial"/>
              </a:rPr>
              <a:t>TENSE</a:t>
            </a:r>
            <a:endParaRPr sz="23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86000" y="1295400"/>
            <a:ext cx="395477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71145" algn="l"/>
              </a:tabLst>
            </a:pPr>
            <a:r>
              <a:rPr sz="2300" b="1" dirty="0">
                <a:latin typeface="Arial"/>
                <a:cs typeface="Arial"/>
              </a:rPr>
              <a:t>:	THE </a:t>
            </a:r>
            <a:r>
              <a:rPr sz="2300" b="1" spc="-5" dirty="0">
                <a:latin typeface="Arial"/>
                <a:cs typeface="Arial"/>
              </a:rPr>
              <a:t>SIMPLE </a:t>
            </a:r>
            <a:r>
              <a:rPr sz="2300" b="1" spc="-10" dirty="0">
                <a:latin typeface="Arial"/>
                <a:cs typeface="Arial"/>
              </a:rPr>
              <a:t>PAST</a:t>
            </a:r>
            <a:r>
              <a:rPr sz="2300" b="1" spc="-55" dirty="0">
                <a:latin typeface="Arial"/>
                <a:cs typeface="Arial"/>
              </a:rPr>
              <a:t> </a:t>
            </a:r>
            <a:r>
              <a:rPr sz="2300" b="1" dirty="0">
                <a:latin typeface="Arial"/>
                <a:cs typeface="Arial"/>
              </a:rPr>
              <a:t>TENSE</a:t>
            </a:r>
            <a:endParaRPr sz="23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3400" y="2133600"/>
            <a:ext cx="161480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latin typeface="Arial"/>
                <a:cs typeface="Arial"/>
              </a:rPr>
              <a:t>EXAMPLE</a:t>
            </a:r>
            <a:r>
              <a:rPr sz="2300" b="1" spc="-80" dirty="0">
                <a:latin typeface="Arial"/>
                <a:cs typeface="Arial"/>
              </a:rPr>
              <a:t> </a:t>
            </a:r>
            <a:r>
              <a:rPr sz="2300" b="1" dirty="0">
                <a:latin typeface="Arial"/>
                <a:cs typeface="Arial"/>
              </a:rPr>
              <a:t>:</a:t>
            </a:r>
            <a:endParaRPr sz="2300"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3919" y="1055370"/>
            <a:ext cx="456120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ADVERB OF 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sz="3200" b="1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0739" y="2564129"/>
            <a:ext cx="4257675" cy="3154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Yesterday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54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A few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years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ago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55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Last Sunday</a:t>
            </a:r>
            <a:r>
              <a:rPr sz="2400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morning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54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Two weeks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ago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54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Last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semester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09980" y="1158240"/>
            <a:ext cx="63423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93155" algn="l"/>
              </a:tabLst>
            </a:pPr>
            <a:r>
              <a:rPr sz="3200" b="1" spc="-2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5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XA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ES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5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>
                <a:latin typeface="Times New Roman" pitchFamily="18" charset="0"/>
                <a:cs typeface="Times New Roman" pitchFamily="18" charset="0"/>
              </a:rPr>
              <a:t>F</a:t>
            </a:r>
            <a:r>
              <a:rPr sz="3200" b="1" spc="-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sz="3200" b="1" spc="5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3200" b="1" smtClean="0">
                <a:latin typeface="Times New Roman" pitchFamily="18" charset="0"/>
                <a:cs typeface="Times New Roman" pitchFamily="18" charset="0"/>
              </a:rPr>
              <a:t>T: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9339" y="2837179"/>
            <a:ext cx="6711950" cy="24134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MEMORABLE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DAY 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BEACH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7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MY FIRST DAY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KINDERGARTEN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8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MY LITTLE DAUGHTER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HAD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FEVER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7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MY TRIP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TANGKUBAN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PERAHU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0710" y="1021079"/>
            <a:ext cx="570611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NARRATIVE vs</a:t>
            </a:r>
            <a:r>
              <a:rPr sz="3200" b="1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RECOUNT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0739" y="2674620"/>
            <a:ext cx="2696210" cy="969496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NARRATIVE</a:t>
            </a:r>
            <a:endParaRPr lang="en-US" sz="2400" b="1" spc="-5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RECOUNT</a:t>
            </a:r>
            <a:endParaRPr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91000" y="2438400"/>
            <a:ext cx="4572000" cy="3657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62000" y="914400"/>
            <a:ext cx="7924800" cy="43555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OBJECTIVES: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By the end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unit </a:t>
            </a:r>
            <a:r>
              <a:rPr sz="2400" spc="10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should be able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to: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Understand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features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a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narrative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ct val="119900"/>
              </a:lnSpc>
              <a:tabLst>
                <a:tab pos="6779895" algn="l"/>
              </a:tabLst>
            </a:pPr>
            <a:r>
              <a:rPr sz="2400" spc="1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spc="5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sta</a:t>
            </a:r>
            <a:r>
              <a:rPr sz="2400" spc="5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pc="195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1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gr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am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ati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2400" spc="1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atu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sz="2400" spc="1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>
                <a:latin typeface="Times New Roman" pitchFamily="18" charset="0"/>
                <a:cs typeface="Times New Roman" pitchFamily="18" charset="0"/>
              </a:rPr>
              <a:t>r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e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late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d</a:t>
            </a:r>
            <a:r>
              <a:rPr sz="2400" spc="19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narrative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1325245">
              <a:lnSpc>
                <a:spcPct val="119900"/>
              </a:lnSpc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Solve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item problems in creative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ways  </a:t>
            </a:r>
            <a:r>
              <a:rPr sz="2400" spc="-7" baseline="997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Infer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moral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value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from the story  </a:t>
            </a:r>
            <a:r>
              <a:rPr sz="2400" spc="-7" baseline="997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Describe events as well as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characters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Compose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story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Write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essay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6860" y="594359"/>
            <a:ext cx="527748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9700"/>
              </a:lnSpc>
              <a:spcBef>
                <a:spcPts val="100"/>
              </a:spcBef>
              <a:tabLst>
                <a:tab pos="2344420" algn="l"/>
                <a:tab pos="2821940" algn="l"/>
                <a:tab pos="4752340" algn="l"/>
              </a:tabLst>
            </a:pPr>
            <a:r>
              <a:rPr sz="3200" b="1" spc="245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sz="3200" b="1" spc="260" smtClean="0">
                <a:latin typeface="Times New Roman" pitchFamily="18" charset="0"/>
                <a:cs typeface="Times New Roman" pitchFamily="18" charset="0"/>
              </a:rPr>
              <a:t>EA</a:t>
            </a:r>
            <a:r>
              <a:rPr sz="3200" b="1" spc="254" smtClean="0">
                <a:latin typeface="Times New Roman" pitchFamily="18" charset="0"/>
                <a:cs typeface="Times New Roman" pitchFamily="18" charset="0"/>
              </a:rPr>
              <a:t>RNIN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3200" b="1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260" smtClean="0">
                <a:latin typeface="Times New Roman" pitchFamily="18" charset="0"/>
                <a:cs typeface="Times New Roman" pitchFamily="18" charset="0"/>
              </a:rPr>
              <a:t>MA</a:t>
            </a:r>
            <a:r>
              <a:rPr sz="3200" b="1" spc="245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sz="3200" b="1" spc="25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sz="3200" b="1" spc="265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sz="3200" b="1" spc="26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sz="3200" b="1" spc="25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2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26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sz="3200" b="1" spc="-5" smtClean="0">
                <a:latin typeface="Times New Roman" pitchFamily="18" charset="0"/>
                <a:cs typeface="Times New Roman" pitchFamily="18" charset="0"/>
              </a:rPr>
              <a:t>f  </a:t>
            </a:r>
            <a:r>
              <a:rPr sz="3200" b="1" spc="225" smtClean="0">
                <a:latin typeface="Times New Roman" pitchFamily="18" charset="0"/>
                <a:cs typeface="Times New Roman" pitchFamily="18" charset="0"/>
              </a:rPr>
              <a:t>NARRATIVE</a:t>
            </a:r>
            <a:r>
              <a:rPr lang="en-US" sz="3200" b="1" spc="2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185" smtClean="0">
                <a:latin typeface="Times New Roman" pitchFamily="18" charset="0"/>
                <a:cs typeface="Times New Roman" pitchFamily="18" charset="0"/>
              </a:rPr>
              <a:t>TEXT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46860" y="3370579"/>
            <a:ext cx="6091555" cy="20883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382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DEFINITION OF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NARRATIVE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ct val="153800"/>
              </a:lnSpc>
              <a:tabLst>
                <a:tab pos="2587625" algn="l"/>
              </a:tabLst>
            </a:pP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Narrative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piece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that tells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story.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story can be imaginary or  based on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real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incident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0" y="914400"/>
            <a:ext cx="316420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sz="32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400" y="2341879"/>
            <a:ext cx="6285230" cy="929742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297180" indent="-284480">
              <a:lnSpc>
                <a:spcPct val="100000"/>
              </a:lnSpc>
              <a:spcBef>
                <a:spcPts val="790"/>
              </a:spcBef>
              <a:buSzPct val="75000"/>
              <a:buFont typeface="Symbol"/>
              <a:buChar char=""/>
              <a:tabLst>
                <a:tab pos="29718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inform and entertain the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readers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297180" indent="-284480">
              <a:lnSpc>
                <a:spcPct val="100000"/>
              </a:lnSpc>
              <a:spcBef>
                <a:spcPts val="690"/>
              </a:spcBef>
              <a:buSzPct val="75000"/>
              <a:buFont typeface="Symbol"/>
              <a:buChar char=""/>
              <a:tabLst>
                <a:tab pos="29718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tell the story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amusing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way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609600"/>
            <a:ext cx="64770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ORGANIZATION OF THE TEXT</a:t>
            </a:r>
            <a:r>
              <a:rPr sz="3200" b="1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752600"/>
            <a:ext cx="8098790" cy="4206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ORIENTATION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755650" lvl="1" indent="-285750">
              <a:lnSpc>
                <a:spcPct val="100000"/>
              </a:lnSpc>
              <a:spcBef>
                <a:spcPts val="1700"/>
              </a:spcBef>
              <a:buSzPct val="75000"/>
              <a:buChar char="–"/>
              <a:tabLst>
                <a:tab pos="755015" algn="l"/>
                <a:tab pos="75565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Introducing the participants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informing the time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place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COMPLICATION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755650" lvl="1" indent="-285750">
              <a:lnSpc>
                <a:spcPct val="100000"/>
              </a:lnSpc>
              <a:spcBef>
                <a:spcPts val="1689"/>
              </a:spcBef>
              <a:buSzPct val="75000"/>
              <a:buChar char="–"/>
              <a:tabLst>
                <a:tab pos="755015" algn="l"/>
                <a:tab pos="755650" algn="l"/>
              </a:tabLst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Describing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rising crises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which the participants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do</a:t>
            </a:r>
            <a:r>
              <a:rPr sz="24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with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RESOLUTION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755650" marR="702310" lvl="1" indent="-285750">
              <a:lnSpc>
                <a:spcPct val="150000"/>
              </a:lnSpc>
              <a:spcBef>
                <a:spcPts val="500"/>
              </a:spcBef>
              <a:buSzPct val="75000"/>
              <a:buChar char="–"/>
              <a:tabLst>
                <a:tab pos="755015" algn="l"/>
                <a:tab pos="755650" algn="l"/>
              </a:tabLst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Showing the way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participant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to solve 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crises,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better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worse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3130" y="1225550"/>
            <a:ext cx="502412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36825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LINGUISTIC	FEATURES</a:t>
            </a:r>
            <a:r>
              <a:rPr sz="3200" b="1" spc="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0739" y="2413000"/>
            <a:ext cx="138049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1214" baseline="12345" dirty="0">
                <a:latin typeface="Times New Roman" pitchFamily="18" charset="0"/>
                <a:cs typeface="Times New Roman" pitchFamily="18" charset="0"/>
              </a:rPr>
              <a:t></a:t>
            </a:r>
            <a:r>
              <a:rPr sz="2400" spc="540" baseline="123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TENSE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89631" y="2413000"/>
            <a:ext cx="4118610" cy="75946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281940" marR="5080" indent="-269875">
              <a:lnSpc>
                <a:spcPct val="100699"/>
              </a:lnSpc>
              <a:spcBef>
                <a:spcPts val="80"/>
              </a:spcBef>
              <a:tabLst>
                <a:tab pos="289560" algn="l"/>
                <a:tab pos="739140" algn="l"/>
                <a:tab pos="1257935" algn="l"/>
                <a:tab pos="2223770" algn="l"/>
                <a:tab pos="2826385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:		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SIMPLE PAST</a:t>
            </a:r>
            <a:r>
              <a:rPr sz="2400" b="1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TENSE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S	+	V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2	+	O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82369" y="3517900"/>
            <a:ext cx="168275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sz="24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: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83940" y="3517900"/>
            <a:ext cx="4106545" cy="68326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ct val="79900"/>
              </a:lnSpc>
              <a:spcBef>
                <a:spcPts val="675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sz="2400" i="1" dirty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little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girl named  Cinderella.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83940" y="4546600"/>
            <a:ext cx="4449445" cy="141986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ct val="79900"/>
              </a:lnSpc>
              <a:spcBef>
                <a:spcPts val="675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lived 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her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step mother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step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sisters.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i="1" spc="-5" dirty="0">
                <a:latin typeface="Times New Roman" pitchFamily="18" charset="0"/>
                <a:cs typeface="Times New Roman" pitchFamily="18" charset="0"/>
              </a:rPr>
              <a:t>didn’t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Cinderella.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5200" y="948690"/>
            <a:ext cx="743140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DIRECT SPEECH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QUOTED SPEECH</a:t>
            </a:r>
            <a:r>
              <a:rPr sz="32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: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2760979"/>
            <a:ext cx="7381875" cy="28571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Cinderella said,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My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name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b="1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Cinderella.”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spcBef>
                <a:spcPts val="2370"/>
              </a:spcBef>
              <a:buSzPct val="75000"/>
              <a:buFont typeface="Symbol"/>
              <a:buChar char=""/>
              <a:tabLst>
                <a:tab pos="355600" algn="l"/>
              </a:tabLst>
            </a:pP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dwarf said,”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wish, </a:t>
            </a:r>
            <a:r>
              <a:rPr sz="2400" b="1" spc="-15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may</a:t>
            </a:r>
            <a:r>
              <a:rPr sz="24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live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408940">
              <a:lnSpc>
                <a:spcPct val="100000"/>
              </a:lnSpc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here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us.”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309245">
              <a:lnSpc>
                <a:spcPct val="100000"/>
              </a:lnSpc>
              <a:spcBef>
                <a:spcPts val="2380"/>
              </a:spcBef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“Oh, dreadfully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!”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said the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princess.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739</Words>
  <Application>Microsoft Office PowerPoint</Application>
  <PresentationFormat>On-screen Show (4:3)</PresentationFormat>
  <Paragraphs>128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READING : Narrative &amp; Recount By Tanveer Ahmed Visiting Lecturer The Islamia University of Bahawalpur</vt:lpstr>
      <vt:lpstr>TYPES OF READING TEXT:</vt:lpstr>
      <vt:lpstr>NARRATIVE vs RECOUNT</vt:lpstr>
      <vt:lpstr>Slide 4</vt:lpstr>
      <vt:lpstr>LEARNING MATERIAL of  NARRATIVE TEXT</vt:lpstr>
      <vt:lpstr>The Function :</vt:lpstr>
      <vt:lpstr>ORGANIZATION OF THE TEXT :</vt:lpstr>
      <vt:lpstr>LINGUISTIC FEATURES :</vt:lpstr>
      <vt:lpstr>DIRECT SPEECH / QUOTED SPEECH :</vt:lpstr>
      <vt:lpstr>TYPE OF NARRATIVE :</vt:lpstr>
      <vt:lpstr>THE PURPOSE OF DIRECT SPEECH :</vt:lpstr>
      <vt:lpstr>INDIRECT SPEECH / REPORTED SPEECH:</vt:lpstr>
      <vt:lpstr>ADVERB OF TIME :</vt:lpstr>
      <vt:lpstr>THE EXAMPLES OF NARRATIVE:</vt:lpstr>
      <vt:lpstr>SMART PARROT</vt:lpstr>
      <vt:lpstr>(COMPLICATION)</vt:lpstr>
      <vt:lpstr>Slide 17</vt:lpstr>
      <vt:lpstr>(RESOLUTION)</vt:lpstr>
      <vt:lpstr>RECOUNT</vt:lpstr>
      <vt:lpstr>ORGANIZATION OF THE TEXT :</vt:lpstr>
      <vt:lpstr>FORMS OF RECOUNT :</vt:lpstr>
      <vt:lpstr>TYPES OF RECOUNT :</vt:lpstr>
      <vt:lpstr>LINGUISTIC FEATURES :</vt:lpstr>
      <vt:lpstr>ADVERB OF TIME :</vt:lpstr>
      <vt:lpstr>THE EXAMPLES OF RECOUNT: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: Narrative &amp; Recount</dc:title>
  <dc:creator>dell</dc:creator>
  <cp:lastModifiedBy>CLASSIC</cp:lastModifiedBy>
  <cp:revision>37</cp:revision>
  <dcterms:created xsi:type="dcterms:W3CDTF">2018-06-25T07:00:58Z</dcterms:created>
  <dcterms:modified xsi:type="dcterms:W3CDTF">2020-03-29T21:34:42Z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2015-10-12T00:00:00Z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2018-06-25T00:00:00Z</vt:filetime>
  </property>
</Properties>
</file>